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4" r:id="rId7"/>
    <p:sldId id="268" r:id="rId8"/>
    <p:sldId id="269" r:id="rId9"/>
    <p:sldId id="270" r:id="rId10"/>
    <p:sldId id="277" r:id="rId11"/>
    <p:sldId id="275" r:id="rId12"/>
    <p:sldId id="284" r:id="rId13"/>
    <p:sldId id="285" r:id="rId14"/>
    <p:sldId id="286" r:id="rId15"/>
    <p:sldId id="281" r:id="rId16"/>
    <p:sldId id="282" r:id="rId17"/>
    <p:sldId id="280" r:id="rId18"/>
    <p:sldId id="279" r:id="rId19"/>
    <p:sldId id="266" r:id="rId20"/>
    <p:sldId id="265" r:id="rId21"/>
    <p:sldId id="283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7BD7"/>
    <a:srgbClr val="D1B2E8"/>
    <a:srgbClr val="C39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96" autoAdjust="0"/>
  </p:normalViewPr>
  <p:slideViewPr>
    <p:cSldViewPr>
      <p:cViewPr>
        <p:scale>
          <a:sx n="60" d="100"/>
          <a:sy n="60" d="100"/>
        </p:scale>
        <p:origin x="-164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C1E40-605C-4465-BC5B-2ED3A6A5E561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1E149-1E89-4279-A0D0-39F45D75AF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0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5 секунд – повторите процедуру, описанную в №1, но удерживайте зрительный контакт в течение 5 сек., прежде чем отдать ребенку предъявленный стимулятор.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 время игры – Дайте ребенку игрушку поиграть за столом, сядьте напротив и назовите его имя. Побуждайте его смотреть на вас и закрепляйте правильную реакцию. Постепенно побуждения должны стать все незаметнее. Особенно отмечайте взгляд на вас после очень незаметной подсказки.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расстоянии – повторите №3. Но сядьте или встаньте на расстоянии 90 см. Постепенно увеличивайте расстояние и делайте менее очевидными приглашения смотреть на вас.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1E149-1E89-4279-A0D0-39F45D75AF6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1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1E149-1E89-4279-A0D0-39F45D75AF6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Покажите картинку, изображающую человека, выполняющего действия. Спросите: «Что он (она, они) делает (делают)?»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1E149-1E89-4279-A0D0-39F45D75AF6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5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Покажите картинку, изображающую человека, выполняющего действия. Спросите: «Что он (она, они) делает (делают)?»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1E149-1E89-4279-A0D0-39F45D75AF6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5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Спровоцируйте ребенка выполнить действие (физически руководите его движениями или смоделируйте движение сами, чтобы ребенок сымитировал). Скажите: «Что ты делаешь?». Подсказывает ответ на первых порах.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Возьмите фотографии ребенка, выполняющего разные действия.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1E149-1E89-4279-A0D0-39F45D75AF6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5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1E149-1E89-4279-A0D0-39F45D75AF6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2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D1B2E8"/>
          </a:solidFill>
          <a:ln w="38100" cap="rnd">
            <a:solidFill>
              <a:srgbClr val="B07BD7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7030A0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142976" y="302359"/>
            <a:ext cx="7572428" cy="5152316"/>
            <a:chOff x="910888" y="-67446"/>
            <a:chExt cx="7233720" cy="55505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10888" y="-67446"/>
              <a:ext cx="7233720" cy="54707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54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«Проектирование индивидуальных  образовательных маршрутов для детей с РАС в условиях инклюзивного образования»</a:t>
              </a:r>
              <a:endParaRPr lang="ru-RU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7089" y="5085184"/>
              <a:ext cx="5084703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3200" b="1" i="1" dirty="0">
                <a:solidFill>
                  <a:srgbClr val="FF0000"/>
                </a:solidFill>
              </a:rPr>
              <a:t>Программа 1. Устанавливает зрительный контакт.</a:t>
            </a:r>
            <a:r>
              <a:rPr lang="ru-RU" sz="4000" i="1" dirty="0"/>
              <a:t/>
            </a:r>
            <a:br>
              <a:rPr lang="ru-RU" sz="4000" i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7975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 smtClean="0"/>
              <a:t>Одна секунда.</a:t>
            </a:r>
          </a:p>
          <a:p>
            <a:r>
              <a:rPr lang="ru-RU" sz="2400" dirty="0" smtClean="0"/>
              <a:t>Сядьте </a:t>
            </a:r>
            <a:r>
              <a:rPr lang="ru-RU" sz="2400" dirty="0"/>
              <a:t>на стул напротив ребенка. </a:t>
            </a:r>
            <a:endParaRPr lang="ru-RU" sz="2400" dirty="0" smtClean="0"/>
          </a:p>
          <a:p>
            <a:r>
              <a:rPr lang="ru-RU" sz="2400" dirty="0" smtClean="0"/>
              <a:t>Назовите </a:t>
            </a:r>
            <a:r>
              <a:rPr lang="ru-RU" sz="2400" dirty="0"/>
              <a:t>его имя и одновременно подскажите ему посмотреть на вас (взглядом, жестом), поднеся съедобный или другой осязаемый стимулятор на уровень своих глаз. </a:t>
            </a:r>
            <a:endParaRPr lang="ru-RU" sz="2400" dirty="0" smtClean="0"/>
          </a:p>
          <a:p>
            <a:r>
              <a:rPr lang="ru-RU" sz="2400" dirty="0" smtClean="0"/>
              <a:t>После </a:t>
            </a:r>
            <a:r>
              <a:rPr lang="ru-RU" sz="2400" dirty="0"/>
              <a:t>того, как ребенок посмотрит на вас в течение одной секунды, сразу же отдайте ему этот предмет. </a:t>
            </a:r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последующих занятиях, называя имя ребенка, задерживайте предъявление стимулятора на несколько секунд, отмечая, смотрит ли ребенок на вас без подсказки. </a:t>
            </a:r>
          </a:p>
        </p:txBody>
      </p:sp>
    </p:spTree>
    <p:extLst>
      <p:ext uri="{BB962C8B-B14F-4D97-AF65-F5344CB8AC3E}">
        <p14:creationId xmlns:p14="http://schemas.microsoft.com/office/powerpoint/2010/main" val="21736714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42672" r="12759" b="14655"/>
          <a:stretch/>
        </p:blipFill>
        <p:spPr bwMode="auto">
          <a:xfrm>
            <a:off x="323528" y="1124744"/>
            <a:ext cx="85362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54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5" t="20905" r="22087" b="7759"/>
          <a:stretch/>
        </p:blipFill>
        <p:spPr bwMode="auto">
          <a:xfrm>
            <a:off x="323528" y="188640"/>
            <a:ext cx="863399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756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9" t="26078" r="20392" b="6580"/>
          <a:stretch/>
        </p:blipFill>
        <p:spPr bwMode="auto">
          <a:xfrm>
            <a:off x="251520" y="260648"/>
            <a:ext cx="875386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552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t="29310" r="16515" b="10346"/>
          <a:stretch/>
        </p:blipFill>
        <p:spPr bwMode="auto">
          <a:xfrm>
            <a:off x="179512" y="188640"/>
            <a:ext cx="883229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28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FF0000"/>
                </a:solidFill>
              </a:rPr>
              <a:t>Программа 23. Глаголы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788" y="908720"/>
            <a:ext cx="7797552" cy="4525963"/>
          </a:xfrm>
        </p:spPr>
        <p:txBody>
          <a:bodyPr/>
          <a:lstStyle/>
          <a:p>
            <a:r>
              <a:rPr lang="ru-RU" dirty="0"/>
              <a:t>1. На картинках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7523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2719635" cy="275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39"/>
            <a:ext cx="2789885" cy="275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76724"/>
            <a:ext cx="3029629" cy="240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44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FF0000"/>
                </a:solidFill>
              </a:rPr>
              <a:t>Программа 23. Глаголы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797552" cy="4525963"/>
          </a:xfrm>
        </p:spPr>
        <p:txBody>
          <a:bodyPr/>
          <a:lstStyle/>
          <a:p>
            <a:r>
              <a:rPr lang="ru-RU" dirty="0"/>
              <a:t>2. На других </a:t>
            </a:r>
            <a:r>
              <a:rPr lang="ru-RU" dirty="0" smtClean="0"/>
              <a:t>людях, на себе.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Сядьте </a:t>
            </a:r>
            <a:r>
              <a:rPr lang="ru-RU" sz="2400" dirty="0"/>
              <a:t>напротив и выполните действие, </a:t>
            </a:r>
            <a:r>
              <a:rPr lang="ru-RU" sz="2400" dirty="0" smtClean="0"/>
              <a:t>   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спросите</a:t>
            </a:r>
            <a:r>
              <a:rPr lang="ru-RU" sz="2400" dirty="0"/>
              <a:t>: «Что я делаю?»</a:t>
            </a:r>
          </a:p>
        </p:txBody>
      </p:sp>
      <p:pic>
        <p:nvPicPr>
          <p:cNvPr id="1026" name="Picture 2" descr="Картинки по запросу картинка взрослый и ребенок играю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5354960" cy="403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4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FF0000"/>
                </a:solidFill>
              </a:rPr>
              <a:t>Программа 23. Глаголы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24744"/>
            <a:ext cx="7797552" cy="4525963"/>
          </a:xfrm>
        </p:spPr>
        <p:txBody>
          <a:bodyPr/>
          <a:lstStyle/>
          <a:p>
            <a:r>
              <a:rPr lang="ru-RU" dirty="0"/>
              <a:t>3. На себе</a:t>
            </a:r>
          </a:p>
        </p:txBody>
      </p:sp>
      <p:pic>
        <p:nvPicPr>
          <p:cNvPr id="7" name="Picture 11" descr="D:\Загрузки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18" y="1589434"/>
            <a:ext cx="2901178" cy="228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DSC021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14" y="4145506"/>
            <a:ext cx="2919731" cy="218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ртинки по запросу фотография мальчик пь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Картинки по запросу фотография мальчик пье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4"/>
          <a:stretch/>
        </p:blipFill>
        <p:spPr bwMode="auto">
          <a:xfrm>
            <a:off x="2286557" y="4027554"/>
            <a:ext cx="2963478" cy="242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SC049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44294"/>
            <a:ext cx="3427109" cy="257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06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Программа 26. Формы и фигуры.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ru-RU" dirty="0"/>
              <a:t>1. Узнает формы</a:t>
            </a:r>
          </a:p>
          <a:p>
            <a:r>
              <a:rPr lang="ru-RU" dirty="0"/>
              <a:t>Разложите разные фигуры и попросите показать на…</a:t>
            </a:r>
          </a:p>
          <a:p>
            <a:endParaRPr lang="ru-RU" dirty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720265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42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Программа АВА может: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• включать в себя работу </a:t>
            </a:r>
            <a:r>
              <a:rPr lang="ru-RU" b="1" dirty="0"/>
              <a:t>над несколькими навыками </a:t>
            </a:r>
            <a:r>
              <a:rPr lang="ru-RU" b="1" dirty="0" smtClean="0"/>
              <a:t>одновременно</a:t>
            </a:r>
          </a:p>
          <a:p>
            <a:pPr marL="0" indent="0">
              <a:buNone/>
            </a:pPr>
            <a:r>
              <a:rPr lang="ru-RU" dirty="0" smtClean="0"/>
              <a:t>• на </a:t>
            </a:r>
            <a:r>
              <a:rPr lang="ru-RU" dirty="0"/>
              <a:t>обучении </a:t>
            </a:r>
            <a:r>
              <a:rPr lang="ru-RU" b="1" dirty="0"/>
              <a:t>одного вида навыков определенный период</a:t>
            </a:r>
            <a:r>
              <a:rPr lang="ru-RU" dirty="0"/>
              <a:t>, и по прошествии времени - поменять направление.</a:t>
            </a:r>
          </a:p>
          <a:p>
            <a:pPr marL="0" indent="0">
              <a:buNone/>
            </a:pPr>
            <a:r>
              <a:rPr lang="ru-RU" dirty="0"/>
              <a:t>• обучать </a:t>
            </a:r>
            <a:r>
              <a:rPr lang="ru-RU" b="1" dirty="0"/>
              <a:t>всего </a:t>
            </a:r>
            <a:r>
              <a:rPr lang="ru-RU" b="1" dirty="0" smtClean="0"/>
              <a:t>одному </a:t>
            </a:r>
            <a:r>
              <a:rPr lang="ru-RU" b="1" dirty="0"/>
              <a:t>или </a:t>
            </a:r>
            <a:r>
              <a:rPr lang="ru-RU" b="1" dirty="0" smtClean="0"/>
              <a:t>двум навыкам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81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ABA</a:t>
            </a:r>
            <a:r>
              <a:rPr lang="ru-RU" dirty="0"/>
              <a:t> - </a:t>
            </a:r>
            <a:r>
              <a:rPr lang="ru-RU" dirty="0" smtClean="0"/>
              <a:t>ПРИКЛАДНОЙ АНАЛИЗ ПОВЕДЕНИЯ.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2" indent="0" algn="just">
              <a:buNone/>
            </a:pPr>
            <a:r>
              <a:rPr lang="ru-RU" dirty="0" smtClean="0"/>
              <a:t>программа </a:t>
            </a:r>
            <a:r>
              <a:rPr lang="ru-RU" dirty="0"/>
              <a:t>включает последовательную работу над развитием </a:t>
            </a:r>
            <a:r>
              <a:rPr lang="ru-RU" dirty="0" smtClean="0"/>
              <a:t>навыков </a:t>
            </a:r>
            <a:r>
              <a:rPr lang="ru-RU" dirty="0"/>
              <a:t>у аутичного ребенка, посредством применения поведенческих методик - дробления сложных действий на простые, использования подсказок и поощрений, формирования самостоятельных правильных реакций и адаптивных форм поведения. </a:t>
            </a:r>
            <a:endParaRPr lang="ru-RU" dirty="0" smtClean="0"/>
          </a:p>
          <a:p>
            <a:pPr marL="800100" lvl="2" indent="0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ИСТОЧНИК:</a:t>
            </a:r>
          </a:p>
          <a:p>
            <a:pPr marL="800100" lvl="2" indent="0">
              <a:buNone/>
            </a:pPr>
            <a:r>
              <a:rPr lang="ru-RU" dirty="0" smtClean="0"/>
              <a:t>Кэтрин </a:t>
            </a:r>
            <a:r>
              <a:rPr lang="ru-RU" dirty="0"/>
              <a:t>Морис, Джина Грин, Стивен К. </a:t>
            </a:r>
            <a:r>
              <a:rPr lang="ru-RU" dirty="0" err="1"/>
              <a:t>Льюс</a:t>
            </a:r>
            <a:r>
              <a:rPr lang="ru-RU" dirty="0"/>
              <a:t> Занятия по модификации поведения для аутичных детей: руководство для родителей и специалистов/ Пер. с англ. </a:t>
            </a:r>
            <a:r>
              <a:rPr lang="ru-RU" dirty="0" err="1"/>
              <a:t>Колс</a:t>
            </a:r>
            <a:r>
              <a:rPr lang="ru-RU" dirty="0"/>
              <a:t> Е.К</a:t>
            </a:r>
            <a:r>
              <a:rPr lang="ru-RU" dirty="0" smtClean="0"/>
              <a:t>.</a:t>
            </a:r>
            <a:r>
              <a:rPr lang="en-US" dirty="0"/>
              <a:t> </a:t>
            </a:r>
            <a:endParaRPr lang="ru-RU" dirty="0" smtClean="0"/>
          </a:p>
          <a:p>
            <a:pPr marL="800100" lvl="2" indent="0">
              <a:buNone/>
            </a:pPr>
            <a:r>
              <a:rPr lang="en-US" dirty="0" smtClean="0"/>
              <a:t>http</a:t>
            </a:r>
            <a:r>
              <a:rPr lang="en-US" dirty="0"/>
              <a:t>://pedlib.ru/Books/5/0298/5_0298-1.shtml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Ребенок </a:t>
            </a:r>
            <a:r>
              <a:rPr lang="ru-RU" sz="3600" b="1" dirty="0">
                <a:solidFill>
                  <a:srgbClr val="FF0000"/>
                </a:solidFill>
              </a:rPr>
              <a:t>должен приобрести необходимые навыки: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Общения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Самостоятельности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Понимания </a:t>
            </a:r>
            <a:r>
              <a:rPr lang="ru-RU" dirty="0"/>
              <a:t>речи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Социальные </a:t>
            </a:r>
            <a:r>
              <a:rPr lang="ru-RU" dirty="0"/>
              <a:t>навыки 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Игровые </a:t>
            </a:r>
            <a:r>
              <a:rPr lang="ru-RU" dirty="0"/>
              <a:t>навыки </a:t>
            </a:r>
          </a:p>
        </p:txBody>
      </p:sp>
    </p:spTree>
    <p:extLst>
      <p:ext uri="{BB962C8B-B14F-4D97-AF65-F5344CB8AC3E}">
        <p14:creationId xmlns:p14="http://schemas.microsoft.com/office/powerpoint/2010/main" val="386338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Непосредственное  </a:t>
            </a:r>
            <a:r>
              <a:rPr lang="ru-RU" sz="4000" b="1" dirty="0">
                <a:solidFill>
                  <a:srgbClr val="FF0000"/>
                </a:solidFill>
              </a:rPr>
              <a:t>практическое применение в его жизни</a:t>
            </a:r>
            <a:r>
              <a:rPr lang="ru-RU" sz="4000" dirty="0">
                <a:solidFill>
                  <a:srgbClr val="FF0000"/>
                </a:solidFill>
              </a:rPr>
              <a:t>.</a:t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картинка взрослый и ребенок аути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2966"/>
            <a:ext cx="8064896" cy="480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2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357290" y="2214554"/>
            <a:ext cx="7358115" cy="3538803"/>
            <a:chOff x="607288" y="-815361"/>
            <a:chExt cx="7925152" cy="565951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8" name="Прямоугольник 3"/>
            <p:cNvSpPr>
              <a:spLocks noChangeArrowheads="1"/>
            </p:cNvSpPr>
            <p:nvPr/>
          </p:nvSpPr>
          <p:spPr bwMode="auto">
            <a:xfrm>
              <a:off x="2699547" y="4196516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3074" name="Picture 2" descr="Картинки по запросу спасибо за вним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187"/>
            <a:ext cx="9595325" cy="71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dirty="0" smtClean="0">
                <a:solidFill>
                  <a:srgbClr val="FF0000"/>
                </a:solidFill>
              </a:rPr>
              <a:t>Характеристики АВА программы: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8013576" cy="4525963"/>
          </a:xfrm>
        </p:spPr>
        <p:txBody>
          <a:bodyPr/>
          <a:lstStyle/>
          <a:p>
            <a:r>
              <a:rPr lang="ru-RU" dirty="0" smtClean="0"/>
              <a:t>строится </a:t>
            </a:r>
            <a:r>
              <a:rPr lang="ru-RU" dirty="0"/>
              <a:t>на </a:t>
            </a:r>
            <a:r>
              <a:rPr lang="ru-RU" b="1" dirty="0"/>
              <a:t>индивидуальной </a:t>
            </a:r>
            <a:r>
              <a:rPr lang="ru-RU" b="1" dirty="0" smtClean="0"/>
              <a:t>основе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выбор </a:t>
            </a:r>
            <a:r>
              <a:rPr lang="ru-RU" dirty="0"/>
              <a:t>целей для обучения основывается </a:t>
            </a:r>
            <a:r>
              <a:rPr lang="ru-RU" dirty="0" smtClean="0"/>
              <a:t>в </a:t>
            </a:r>
            <a:r>
              <a:rPr lang="ru-RU" dirty="0"/>
              <a:t>соотношении с </a:t>
            </a:r>
            <a:r>
              <a:rPr lang="ru-RU" b="1" dirty="0"/>
              <a:t>уровнем развития, </a:t>
            </a:r>
            <a:r>
              <a:rPr lang="ru-RU" b="1" dirty="0" smtClean="0"/>
              <a:t>с </a:t>
            </a:r>
            <a:r>
              <a:rPr lang="ru-RU" b="1" dirty="0"/>
              <a:t>возможностями и потребностями окружающей </a:t>
            </a:r>
            <a:r>
              <a:rPr lang="ru-RU" b="1" dirty="0" smtClean="0"/>
              <a:t>среды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постоянно </a:t>
            </a:r>
            <a:r>
              <a:rPr lang="ru-RU" b="1" dirty="0"/>
              <a:t>видоизменяется</a:t>
            </a:r>
            <a:r>
              <a:rPr lang="ru-RU" dirty="0"/>
              <a:t>, в соответствии с продвижением </a:t>
            </a:r>
            <a:r>
              <a:rPr lang="ru-RU" dirty="0" smtClean="0"/>
              <a:t>ребенка; </a:t>
            </a:r>
            <a:endParaRPr lang="ru-RU" dirty="0"/>
          </a:p>
          <a:p>
            <a:r>
              <a:rPr lang="ru-RU" dirty="0" smtClean="0"/>
              <a:t>количество </a:t>
            </a:r>
            <a:r>
              <a:rPr lang="ru-RU" dirty="0"/>
              <a:t>часов в </a:t>
            </a:r>
            <a:r>
              <a:rPr lang="ru-RU" dirty="0" smtClean="0"/>
              <a:t>программе </a:t>
            </a:r>
            <a:r>
              <a:rPr lang="ru-RU" dirty="0"/>
              <a:t>может </a:t>
            </a:r>
            <a:r>
              <a:rPr lang="ru-RU" b="1" dirty="0"/>
              <a:t>варьироваться</a:t>
            </a:r>
            <a:r>
              <a:rPr lang="ru-RU" dirty="0"/>
              <a:t>, в зависимости от надобностей и </a:t>
            </a:r>
            <a:r>
              <a:rPr lang="ru-RU" dirty="0" smtClean="0"/>
              <a:t>возможностей;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767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</a:rPr>
              <a:t>Программа АВА может выполняться: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r>
              <a:rPr lang="ru-RU" dirty="0"/>
              <a:t>Родителями ребенка</a:t>
            </a:r>
          </a:p>
          <a:p>
            <a:r>
              <a:rPr lang="ru-RU" dirty="0" smtClean="0"/>
              <a:t>Одним </a:t>
            </a:r>
            <a:r>
              <a:rPr lang="ru-RU" dirty="0"/>
              <a:t>педагогом</a:t>
            </a:r>
          </a:p>
          <a:p>
            <a:r>
              <a:rPr lang="ru-RU" dirty="0" smtClean="0"/>
              <a:t>Несколькими </a:t>
            </a:r>
            <a:r>
              <a:rPr lang="ru-RU" dirty="0"/>
              <a:t>педагогами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8334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600" b="1" dirty="0">
                <a:solidFill>
                  <a:srgbClr val="FF0000"/>
                </a:solidFill>
              </a:rPr>
              <a:t>Программа АВА может выполняться: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r>
              <a:rPr lang="ru-RU" dirty="0" smtClean="0"/>
              <a:t>дома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детском саду</a:t>
            </a:r>
          </a:p>
          <a:p>
            <a:r>
              <a:rPr lang="ru-RU" dirty="0" smtClean="0"/>
              <a:t>во </a:t>
            </a:r>
            <a:r>
              <a:rPr lang="ru-RU" dirty="0"/>
              <a:t>время участия в детском кружке.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64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Начальный  этап.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488832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4400" dirty="0"/>
              <a:t>знакомство с ребенком,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областями </a:t>
            </a:r>
            <a:r>
              <a:rPr lang="ru-RU" sz="4400" dirty="0"/>
              <a:t>его интересов, </a:t>
            </a:r>
            <a:endParaRPr lang="ru-RU" sz="4400" dirty="0" smtClean="0"/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выбор  </a:t>
            </a:r>
            <a:r>
              <a:rPr lang="ru-RU" sz="4400" dirty="0"/>
              <a:t>мотивационных факторов, </a:t>
            </a:r>
            <a:endParaRPr lang="ru-RU" sz="4400" dirty="0" smtClean="0"/>
          </a:p>
          <a:p>
            <a:pPr>
              <a:buFont typeface="Wingdings" pitchFamily="2" charset="2"/>
              <a:buChar char="q"/>
            </a:pPr>
            <a:r>
              <a:rPr lang="ru-RU" sz="4400" dirty="0" smtClean="0"/>
              <a:t> анализ </a:t>
            </a:r>
            <a:r>
              <a:rPr lang="ru-RU" sz="4400" dirty="0"/>
              <a:t>начальных </a:t>
            </a:r>
            <a:r>
              <a:rPr lang="ru-RU" sz="4400" dirty="0" smtClean="0"/>
              <a:t>навыков.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1290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Упор делается на “социальные поведенческие” навыки: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7136" y="1484784"/>
            <a:ext cx="7776864" cy="4525963"/>
          </a:xfrm>
        </p:spPr>
        <p:txBody>
          <a:bodyPr/>
          <a:lstStyle/>
          <a:p>
            <a:pPr lvl="0"/>
            <a:r>
              <a:rPr lang="ru-RU" sz="2800" dirty="0"/>
              <a:t>устанавливать зрительный контакт,</a:t>
            </a:r>
          </a:p>
          <a:p>
            <a:pPr lvl="0"/>
            <a:r>
              <a:rPr lang="ru-RU" sz="2800" dirty="0"/>
              <a:t>имитировать основные движения,</a:t>
            </a:r>
          </a:p>
          <a:p>
            <a:pPr lvl="0"/>
            <a:r>
              <a:rPr lang="ru-RU" sz="2800" dirty="0"/>
              <a:t>имитировать действия с предметами,</a:t>
            </a:r>
          </a:p>
          <a:p>
            <a:pPr lvl="0"/>
            <a:r>
              <a:rPr lang="ru-RU" sz="2800" dirty="0"/>
              <a:t>имитировать мелкие и точные движения,</a:t>
            </a:r>
          </a:p>
          <a:p>
            <a:pPr lvl="0"/>
            <a:r>
              <a:rPr lang="ru-RU" sz="2800" dirty="0"/>
              <a:t>имитировать произносительные движения,</a:t>
            </a:r>
          </a:p>
          <a:p>
            <a:pPr lvl="0"/>
            <a:r>
              <a:rPr lang="ru-RU" sz="2800" dirty="0"/>
              <a:t>выполнять единичные команды,</a:t>
            </a:r>
          </a:p>
          <a:p>
            <a:pPr lvl="0"/>
            <a:r>
              <a:rPr lang="ru-RU" sz="2800" dirty="0"/>
              <a:t>узнавать знакомых людей,</a:t>
            </a:r>
          </a:p>
          <a:p>
            <a:pPr lvl="0"/>
            <a:r>
              <a:rPr lang="ru-RU" sz="2800" dirty="0"/>
              <a:t>указывать на желаемые </a:t>
            </a:r>
            <a:r>
              <a:rPr lang="ru-RU" sz="2800" dirty="0" smtClean="0"/>
              <a:t>предметы   и </a:t>
            </a:r>
            <a:r>
              <a:rPr lang="ru-RU" sz="2800" dirty="0"/>
              <a:t>т. д., в зависимости от </a:t>
            </a:r>
            <a:r>
              <a:rPr lang="ru-RU" sz="2800" dirty="0" smtClean="0"/>
              <a:t>программы, составленной </a:t>
            </a:r>
            <a:r>
              <a:rPr lang="ru-RU" sz="2800" dirty="0"/>
              <a:t>для ребенка специалистом по АВА.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21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Содержание программы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980728"/>
            <a:ext cx="8229600" cy="4525963"/>
          </a:xfrm>
        </p:spPr>
        <p:txBody>
          <a:bodyPr/>
          <a:lstStyle/>
          <a:p>
            <a:r>
              <a:rPr lang="ru-RU" sz="1600" dirty="0"/>
              <a:t>Программа 1. Устанавливает зрительный контакт.</a:t>
            </a:r>
          </a:p>
          <a:p>
            <a:r>
              <a:rPr lang="ru-RU" sz="1600" dirty="0"/>
              <a:t>Программа 2. Имитирует основные движения.</a:t>
            </a:r>
          </a:p>
          <a:p>
            <a:r>
              <a:rPr lang="ru-RU" sz="1600" dirty="0"/>
              <a:t>Программа 3. Имитирует действия с предметами.</a:t>
            </a:r>
          </a:p>
          <a:p>
            <a:r>
              <a:rPr lang="ru-RU" sz="1600" dirty="0"/>
              <a:t>Программа 4. Имитирует мелкие и точные движения</a:t>
            </a:r>
          </a:p>
          <a:p>
            <a:r>
              <a:rPr lang="ru-RU" sz="1600" dirty="0"/>
              <a:t>Программа 5. Имитация произносительных движений</a:t>
            </a:r>
          </a:p>
          <a:p>
            <a:r>
              <a:rPr lang="ru-RU" sz="1600" dirty="0"/>
              <a:t>Программа 6. Выполнение единичных команд</a:t>
            </a:r>
          </a:p>
          <a:p>
            <a:r>
              <a:rPr lang="ru-RU" sz="1600" dirty="0"/>
              <a:t>Программа 7. Части тела</a:t>
            </a:r>
          </a:p>
          <a:p>
            <a:r>
              <a:rPr lang="ru-RU" sz="1600" dirty="0"/>
              <a:t>Программа 8. Предметы</a:t>
            </a:r>
          </a:p>
          <a:p>
            <a:r>
              <a:rPr lang="ru-RU" sz="1600" dirty="0"/>
              <a:t>Программа 9. Картинки</a:t>
            </a:r>
          </a:p>
          <a:p>
            <a:r>
              <a:rPr lang="ru-RU" sz="1600" dirty="0"/>
              <a:t>Программа 10. Узнавание знакомых людей</a:t>
            </a:r>
          </a:p>
          <a:p>
            <a:r>
              <a:rPr lang="ru-RU" sz="1600" dirty="0"/>
              <a:t>Программа 11. Глаголы (Команды и действия на картинках)</a:t>
            </a:r>
          </a:p>
          <a:p>
            <a:r>
              <a:rPr lang="ru-RU" sz="1600" dirty="0"/>
              <a:t>Программа 12. Окружающие предметы</a:t>
            </a:r>
          </a:p>
          <a:p>
            <a:r>
              <a:rPr lang="ru-RU" sz="1600" dirty="0"/>
              <a:t>Программа 13. Показывает на картинки в книге</a:t>
            </a:r>
          </a:p>
          <a:p>
            <a:r>
              <a:rPr lang="ru-RU" sz="1600" dirty="0"/>
              <a:t>Программа 14. Назначения предметов</a:t>
            </a:r>
          </a:p>
          <a:p>
            <a:r>
              <a:rPr lang="ru-RU" sz="1600" dirty="0"/>
              <a:t>Программа 15. Принадлежность</a:t>
            </a:r>
          </a:p>
          <a:p>
            <a:r>
              <a:rPr lang="ru-RU" sz="1600" dirty="0"/>
              <a:t>Программа 16. Узнает окружающие звуки</a:t>
            </a:r>
          </a:p>
          <a:p>
            <a:r>
              <a:rPr lang="ru-RU" sz="1600" dirty="0"/>
              <a:t>Программа 17. Указывает на желаемые предметы</a:t>
            </a:r>
          </a:p>
          <a:p>
            <a:r>
              <a:rPr lang="ru-RU" sz="1600" dirty="0"/>
              <a:t>Программа 18. Называет желаемые предметы словесно</a:t>
            </a:r>
          </a:p>
          <a:p>
            <a:r>
              <a:rPr lang="ru-RU" sz="1600" dirty="0"/>
              <a:t>Программа 19. Да/Нет (Предпочтение и </a:t>
            </a:r>
            <a:r>
              <a:rPr lang="ru-RU" sz="1600" dirty="0" err="1"/>
              <a:t>непредпочтение</a:t>
            </a:r>
            <a:r>
              <a:rPr lang="ru-RU" sz="1600" dirty="0"/>
              <a:t>)</a:t>
            </a:r>
          </a:p>
          <a:p>
            <a:r>
              <a:rPr lang="ru-RU" sz="1600" dirty="0"/>
              <a:t>Программа 20. Называет знакомых людей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8844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Содержание программы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7653536" cy="4525963"/>
          </a:xfrm>
        </p:spPr>
        <p:txBody>
          <a:bodyPr/>
          <a:lstStyle/>
          <a:p>
            <a:r>
              <a:rPr lang="ru-RU" sz="1400" dirty="0"/>
              <a:t>Программа 80. Рассказывает историю (без опор)</a:t>
            </a:r>
          </a:p>
          <a:p>
            <a:r>
              <a:rPr lang="ru-RU" sz="1400" dirty="0"/>
              <a:t>Программа 81. Выражает замешательство (непонимание) и просит разъяснения</a:t>
            </a:r>
          </a:p>
          <a:p>
            <a:r>
              <a:rPr lang="ru-RU" sz="1400" dirty="0"/>
              <a:t>Программа 82. Притяжательные местоимения - 2 (Я/Ты)</a:t>
            </a:r>
          </a:p>
          <a:p>
            <a:r>
              <a:rPr lang="ru-RU" sz="1400" dirty="0"/>
              <a:t>Программа 83. Притяжательные местоимения – 3 (Он/Она)</a:t>
            </a:r>
          </a:p>
          <a:p>
            <a:r>
              <a:rPr lang="ru-RU" sz="1400" dirty="0"/>
              <a:t>Программа 84. Правильно употребляет времена глаголов</a:t>
            </a:r>
          </a:p>
          <a:p>
            <a:r>
              <a:rPr lang="ru-RU" sz="1400" dirty="0"/>
              <a:t>Программа 85. Отвечает на вопросы после диалога</a:t>
            </a:r>
          </a:p>
          <a:p>
            <a:r>
              <a:rPr lang="ru-RU" sz="1400" dirty="0"/>
              <a:t>Программа 86. Рассказывает, как…</a:t>
            </a:r>
          </a:p>
          <a:p>
            <a:r>
              <a:rPr lang="ru-RU" sz="1400" dirty="0"/>
              <a:t>Программа 87. Что общего и в чем отличие (в поле зрения)</a:t>
            </a:r>
          </a:p>
          <a:p>
            <a:r>
              <a:rPr lang="ru-RU" sz="1400" dirty="0"/>
              <a:t>Программа 88. Что общего и в чем отличие (вне поля зрения)</a:t>
            </a:r>
          </a:p>
          <a:p>
            <a:r>
              <a:rPr lang="ru-RU" sz="1400" dirty="0"/>
              <a:t>Программа 89. Отвечает на вопрос «Какой/кто (и т.п.) из … »</a:t>
            </a:r>
          </a:p>
          <a:p>
            <a:r>
              <a:rPr lang="ru-RU" sz="1400" dirty="0"/>
              <a:t>Программа 90. Задает специальные вопросы, когда недостаточно информации</a:t>
            </a:r>
          </a:p>
          <a:p>
            <a:r>
              <a:rPr lang="ru-RU" sz="1400" dirty="0"/>
              <a:t>Программа 91. Отвечает на вопросы «Почему/зачем…» и «Если …»</a:t>
            </a:r>
          </a:p>
          <a:p>
            <a:r>
              <a:rPr lang="ru-RU" sz="1400" dirty="0"/>
              <a:t>Программа 92. Логически заканчивает предложения.</a:t>
            </a:r>
          </a:p>
          <a:p>
            <a:r>
              <a:rPr lang="ru-RU" sz="1400" dirty="0"/>
              <a:t>Программа 93. Отмечает неточности на картинках</a:t>
            </a:r>
          </a:p>
          <a:p>
            <a:r>
              <a:rPr lang="ru-RU" sz="1400" dirty="0"/>
              <a:t>Программа 94. Предсказывает последствия</a:t>
            </a:r>
          </a:p>
          <a:p>
            <a:r>
              <a:rPr lang="ru-RU" sz="1400" dirty="0"/>
              <a:t>Программа 95. Дает объяснения</a:t>
            </a:r>
          </a:p>
          <a:p>
            <a:r>
              <a:rPr lang="ru-RU" sz="1400" dirty="0"/>
              <a:t>Программа 96. Исключает предмет по признаку и категории</a:t>
            </a:r>
          </a:p>
          <a:p>
            <a:r>
              <a:rPr lang="ru-RU" sz="1400" dirty="0"/>
              <a:t>Программа 97. Дает определения (Люди и Места и Предметы)</a:t>
            </a:r>
          </a:p>
          <a:p>
            <a:r>
              <a:rPr lang="ru-RU" sz="1400" dirty="0"/>
              <a:t>Программа 98. Подражает сверстнику.</a:t>
            </a:r>
          </a:p>
          <a:p>
            <a:r>
              <a:rPr lang="ru-RU" sz="1400" dirty="0"/>
              <a:t>Программа 99. Выступает с предложением поиграть со сверстником</a:t>
            </a:r>
          </a:p>
          <a:p>
            <a:r>
              <a:rPr lang="ru-RU" sz="1400" dirty="0"/>
              <a:t>Программа 100. Показывает новые ответы (через наблюдение)</a:t>
            </a:r>
          </a:p>
          <a:p>
            <a:endParaRPr lang="ru-RU" sz="1400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994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984</Words>
  <Application>Microsoft Office PowerPoint</Application>
  <PresentationFormat>Экран (4:3)</PresentationFormat>
  <Paragraphs>125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ABA - ПРИКЛАДНОЙ АНАЛИЗ ПОВЕДЕНИЯ.  </vt:lpstr>
      <vt:lpstr>Характеристики АВА программы:  </vt:lpstr>
      <vt:lpstr>Программа АВА может выполняться: </vt:lpstr>
      <vt:lpstr>Программа АВА может выполняться: </vt:lpstr>
      <vt:lpstr>Начальный  этап.</vt:lpstr>
      <vt:lpstr>Упор делается на “социальные поведенческие” навыки:</vt:lpstr>
      <vt:lpstr>Содержание программы </vt:lpstr>
      <vt:lpstr>Содержание программы </vt:lpstr>
      <vt:lpstr>Программа 1. Устанавливает зрительный контакт.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23. Глаголы </vt:lpstr>
      <vt:lpstr>Программа 23. Глаголы </vt:lpstr>
      <vt:lpstr>Программа 23. Глаголы </vt:lpstr>
      <vt:lpstr>Программа 26. Формы и фигуры.</vt:lpstr>
      <vt:lpstr>Программа АВА может:  </vt:lpstr>
      <vt:lpstr>Ребенок должен приобрести необходимые навыки: </vt:lpstr>
      <vt:lpstr>Непосредственное  практическое применение в его жизни.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Usebook</cp:lastModifiedBy>
  <cp:revision>33</cp:revision>
  <dcterms:created xsi:type="dcterms:W3CDTF">2014-11-07T17:01:55Z</dcterms:created>
  <dcterms:modified xsi:type="dcterms:W3CDTF">2017-04-13T11:38:29Z</dcterms:modified>
</cp:coreProperties>
</file>